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handoutMasterIdLst>
    <p:handoutMasterId r:id="rId8"/>
  </p:handoutMasterIdLst>
  <p:sldIdLst>
    <p:sldId id="337" r:id="rId2"/>
    <p:sldId id="329" r:id="rId3"/>
    <p:sldId id="338" r:id="rId4"/>
    <p:sldId id="339" r:id="rId5"/>
    <p:sldId id="340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4F6084-756D-47F5-875E-33CBA880AB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426" cy="481370"/>
          </a:xfrm>
          <a:prstGeom prst="rect">
            <a:avLst/>
          </a:prstGeom>
        </p:spPr>
        <p:txBody>
          <a:bodyPr vert="horz" lIns="94520" tIns="47260" rIns="94520" bIns="4726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90203-0DAE-4D58-A960-97EDCD3F24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4129" y="0"/>
            <a:ext cx="3169425" cy="481370"/>
          </a:xfrm>
          <a:prstGeom prst="rect">
            <a:avLst/>
          </a:prstGeom>
        </p:spPr>
        <p:txBody>
          <a:bodyPr vert="horz" lIns="94520" tIns="47260" rIns="94520" bIns="4726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8/15/2021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0955D-EE83-4154-B9EC-4826735570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832"/>
            <a:ext cx="3169426" cy="481370"/>
          </a:xfrm>
          <a:prstGeom prst="rect">
            <a:avLst/>
          </a:prstGeom>
        </p:spPr>
        <p:txBody>
          <a:bodyPr vert="horz" lIns="94520" tIns="47260" rIns="94520" bIns="4726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9E714-5F6F-491E-8BBF-F7F718E691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4129" y="9119832"/>
            <a:ext cx="3169425" cy="481370"/>
          </a:xfrm>
          <a:prstGeom prst="rect">
            <a:avLst/>
          </a:prstGeom>
        </p:spPr>
        <p:txBody>
          <a:bodyPr vert="horz" lIns="94520" tIns="47260" rIns="94520" bIns="47260" rtlCol="0" anchor="b"/>
          <a:lstStyle>
            <a:lvl1pPr algn="r">
              <a:defRPr sz="1200"/>
            </a:lvl1pPr>
          </a:lstStyle>
          <a:p>
            <a:fld id="{956E9995-61C3-4AE8-9287-37754537E4E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268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426" cy="481370"/>
          </a:xfrm>
          <a:prstGeom prst="rect">
            <a:avLst/>
          </a:prstGeom>
        </p:spPr>
        <p:txBody>
          <a:bodyPr vert="horz" lIns="94520" tIns="47260" rIns="94520" bIns="472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129" y="0"/>
            <a:ext cx="3169425" cy="481370"/>
          </a:xfrm>
          <a:prstGeom prst="rect">
            <a:avLst/>
          </a:prstGeom>
        </p:spPr>
        <p:txBody>
          <a:bodyPr vert="horz" lIns="94520" tIns="47260" rIns="94520" bIns="47260" rtlCol="0"/>
          <a:lstStyle>
            <a:lvl1pPr algn="r">
              <a:defRPr sz="1200"/>
            </a:lvl1pPr>
          </a:lstStyle>
          <a:p>
            <a:r>
              <a:rPr lang="en-US"/>
              <a:t>8/15/2021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20" tIns="47260" rIns="94520" bIns="472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028" y="4620497"/>
            <a:ext cx="5853148" cy="3780555"/>
          </a:xfrm>
          <a:prstGeom prst="rect">
            <a:avLst/>
          </a:prstGeom>
        </p:spPr>
        <p:txBody>
          <a:bodyPr vert="horz" lIns="94520" tIns="47260" rIns="94520" bIns="4726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832"/>
            <a:ext cx="3169426" cy="481370"/>
          </a:xfrm>
          <a:prstGeom prst="rect">
            <a:avLst/>
          </a:prstGeom>
        </p:spPr>
        <p:txBody>
          <a:bodyPr vert="horz" lIns="94520" tIns="47260" rIns="94520" bIns="4726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129" y="9119832"/>
            <a:ext cx="3169425" cy="481370"/>
          </a:xfrm>
          <a:prstGeom prst="rect">
            <a:avLst/>
          </a:prstGeom>
        </p:spPr>
        <p:txBody>
          <a:bodyPr vert="horz" lIns="94520" tIns="47260" rIns="94520" bIns="47260" rtlCol="0" anchor="b"/>
          <a:lstStyle>
            <a:lvl1pPr algn="r">
              <a:defRPr sz="1200"/>
            </a:lvl1pPr>
          </a:lstStyle>
          <a:p>
            <a:fld id="{2F7C5BB1-D27D-43E0-88C1-3BA3CD1B5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0607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76B0736-5653-4FA3-8B43-F7F97EB13DF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49583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4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707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608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505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195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486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29C96-EB2B-4F18-923F-046F7C0CC6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176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5F93-727C-40B3-B319-AD4AC350AB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81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211063FE-AD7A-42F4-ACDC-CAD0D6BD41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8C4D6DC8-AC16-4A1D-B0EB-4E0A2FBE2B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11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5612-B94A-4AC5-B696-0DBE29200F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09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AA12-2BDA-4C0F-9A49-97A91F43DA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36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0B93-C434-434C-A42B-B04836C86E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25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32783-1D55-43D3-A059-90819CD731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83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AA1D-B422-4A8C-92FA-9AAAE81D48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09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8/15/2021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BF82-471C-4E0F-90A5-F56A321F331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6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altLang="en-US"/>
              <a:t>8/15/2021 am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altLang="en-US"/>
              <a:t>Micky Galloway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D26051-E722-421D-90AC-FD957A3E6DF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73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D8148FD4-309A-46CF-AAAD-DC37937875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39673" y="2648341"/>
            <a:ext cx="6947127" cy="1754326"/>
          </a:xfrm>
        </p:spPr>
        <p:txBody>
          <a:bodyPr>
            <a:spAutoFit/>
          </a:bodyPr>
          <a:lstStyle/>
          <a:p>
            <a:r>
              <a:rPr lang="en-US" altLang="en-US" b="0" dirty="0"/>
              <a:t>THE INSPIRATION OF THE BIBLE (Part 3)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5B48C950-2179-43A8-95D2-69DA7129269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24238" y="4402666"/>
            <a:ext cx="5762563" cy="1015663"/>
          </a:xfrm>
        </p:spPr>
        <p:txBody>
          <a:bodyPr>
            <a:spAutoFit/>
          </a:bodyPr>
          <a:lstStyle/>
          <a:p>
            <a:r>
              <a:rPr lang="en-US" altLang="en-US" sz="6000" dirty="0"/>
              <a:t>2 Timothy 3:16-17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9572687-C23C-426B-A172-AAB2564EAC1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923065" y="184418"/>
            <a:ext cx="5307291" cy="1323439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Evidences of Inspiration. </a:t>
            </a:r>
            <a:br>
              <a:rPr lang="en-US" altLang="en-US" dirty="0"/>
            </a:br>
            <a:r>
              <a:rPr lang="en-US" altLang="en-US" dirty="0"/>
              <a:t>Fulfilled Prophecies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B36E21B-939C-406D-A4A8-2B4811A4BC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53564" y="1469868"/>
            <a:ext cx="7079729" cy="52014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en-US" sz="3200" dirty="0"/>
              <a:t>1.	Prophecy is not a guess, a forecast, a calculation, a mere conjecture, a vague generalization, or an educated analysis of a forthcoming situation.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en-US" sz="2800" dirty="0"/>
              <a:t>a.	Weather forecasters predict with about 60% accuracy.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en-US" sz="2800" dirty="0"/>
              <a:t>b.	 In Bible prophecy 100% must come to pass. Fulfillment is the acid test.</a:t>
            </a:r>
            <a:br>
              <a:rPr lang="en-US" altLang="en-US" sz="2800" dirty="0"/>
            </a:br>
            <a:r>
              <a:rPr lang="en-US" altLang="en-US" sz="2800" dirty="0"/>
              <a:t>(Deuteronomy 18:9-22; Isaiah 41:22-23)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en-US" sz="3200" dirty="0"/>
              <a:t>2.	What is prophecy? A forth teller as well as a foreteller. cf. Exodus 7:1; 4:16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ACA17-720E-42A4-8CB1-F0F76194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29264"/>
            <a:ext cx="7704667" cy="707886"/>
          </a:xfrm>
        </p:spPr>
        <p:txBody>
          <a:bodyPr>
            <a:spAutoFit/>
          </a:bodyPr>
          <a:lstStyle/>
          <a:p>
            <a:r>
              <a:rPr lang="en-US" dirty="0"/>
              <a:t>CHRIST IN PROPHECY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95EAD-2AF2-4952-BD91-7E025A3E2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549" y="1214313"/>
            <a:ext cx="7704667" cy="524759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100" dirty="0"/>
              <a:t>The prophecies of Christ may be categorized as follows:</a:t>
            </a:r>
          </a:p>
          <a:p>
            <a:r>
              <a:rPr lang="en-US" sz="3100" dirty="0"/>
              <a:t>Prophecies of His birth … fulfillment.</a:t>
            </a:r>
          </a:p>
          <a:p>
            <a:r>
              <a:rPr lang="en-US" sz="3100" dirty="0"/>
              <a:t>Prophecies of His character … fulfillment.</a:t>
            </a:r>
          </a:p>
          <a:p>
            <a:r>
              <a:rPr lang="en-US" sz="3100" dirty="0"/>
              <a:t>Prophecies of His ministry … fulfillment.</a:t>
            </a:r>
          </a:p>
          <a:p>
            <a:r>
              <a:rPr lang="en-US" sz="3100" dirty="0"/>
              <a:t>Prophecies of His betrayal, trial, and crucifixion … fulfillment.</a:t>
            </a:r>
          </a:p>
          <a:p>
            <a:r>
              <a:rPr lang="en-US" sz="3100" dirty="0"/>
              <a:t>Prophecies of His resurrection and exaltation … </a:t>
            </a:r>
            <a:r>
              <a:rPr lang="en-US" sz="3000" dirty="0"/>
              <a:t>fulfillment.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43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80EB0-9D85-4598-9930-11C928383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364769"/>
            <a:ext cx="7704667" cy="1323439"/>
          </a:xfrm>
        </p:spPr>
        <p:txBody>
          <a:bodyPr>
            <a:spAutoFit/>
          </a:bodyPr>
          <a:lstStyle/>
          <a:p>
            <a:r>
              <a:rPr lang="en-US" dirty="0"/>
              <a:t>PROPHECIES OF CHRIST’S BIRTH AND THEIR FULFILLMENT.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DB738-D007-47AA-BA49-958193DAA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6" y="1684807"/>
            <a:ext cx="8465269" cy="4321183"/>
          </a:xfrm>
        </p:spPr>
        <p:txBody>
          <a:bodyPr wrap="square">
            <a:spAutoFit/>
          </a:bodyPr>
          <a:lstStyle/>
          <a:p>
            <a:r>
              <a:rPr lang="en-US" dirty="0"/>
              <a:t>Born of the </a:t>
            </a:r>
            <a:r>
              <a:rPr lang="en-US" i="1" dirty="0"/>
              <a:t>“seed of woman.”</a:t>
            </a:r>
            <a:r>
              <a:rPr lang="en-US" dirty="0"/>
              <a:t> (Genesis 3:15; </a:t>
            </a:r>
            <a:br>
              <a:rPr lang="en-US" dirty="0"/>
            </a:br>
            <a:r>
              <a:rPr lang="en-US" dirty="0"/>
              <a:t>cf. Galatians 4:4; 3:16)</a:t>
            </a:r>
          </a:p>
          <a:p>
            <a:r>
              <a:rPr lang="en-US" i="1" dirty="0"/>
              <a:t>The seed of Abraham.</a:t>
            </a:r>
            <a:r>
              <a:rPr lang="en-US" dirty="0"/>
              <a:t> (Genesis 12:1-3; 22:17-18)</a:t>
            </a:r>
          </a:p>
          <a:p>
            <a:r>
              <a:rPr lang="en-US" dirty="0"/>
              <a:t>Of the </a:t>
            </a:r>
            <a:r>
              <a:rPr lang="en-US" i="1" dirty="0"/>
              <a:t>“tribe of Judah.”</a:t>
            </a:r>
            <a:r>
              <a:rPr lang="en-US" dirty="0"/>
              <a:t> (Genesis 49:8-9)</a:t>
            </a:r>
          </a:p>
          <a:p>
            <a:r>
              <a:rPr lang="en-US" i="1" dirty="0"/>
              <a:t> Of the lineage of David.</a:t>
            </a:r>
            <a:r>
              <a:rPr lang="en-US" dirty="0"/>
              <a:t> (Psalms 132:11; 2 Samuel 7:11-14)</a:t>
            </a:r>
          </a:p>
          <a:p>
            <a:r>
              <a:rPr lang="en-US" i="1" dirty="0"/>
              <a:t>“A son is given.”</a:t>
            </a:r>
            <a:r>
              <a:rPr lang="en-US" dirty="0"/>
              <a:t> (Isaiah 9:6)</a:t>
            </a:r>
          </a:p>
          <a:p>
            <a:r>
              <a:rPr lang="en-US" dirty="0"/>
              <a:t>Born of </a:t>
            </a:r>
            <a:r>
              <a:rPr lang="en-US" i="1" dirty="0"/>
              <a:t>“a virgin”</a:t>
            </a:r>
            <a:r>
              <a:rPr lang="en-US" dirty="0"/>
              <a:t> (Isaiah 7:14; cf. Matthew 1:18-23; Luke 1:26-35)</a:t>
            </a:r>
          </a:p>
          <a:p>
            <a:r>
              <a:rPr lang="en-US" dirty="0"/>
              <a:t>Born in Bethlehem Ephrathah. (Micah 5:2; cf. Joshua 19:5;</a:t>
            </a:r>
            <a:br>
              <a:rPr lang="en-US" dirty="0"/>
            </a:br>
            <a:r>
              <a:rPr lang="en-US" dirty="0"/>
              <a:t> cf. Matthew. 2:1-6)</a:t>
            </a:r>
          </a:p>
        </p:txBody>
      </p:sp>
    </p:spTree>
    <p:extLst>
      <p:ext uri="{BB962C8B-B14F-4D97-AF65-F5344CB8AC3E}">
        <p14:creationId xmlns:p14="http://schemas.microsoft.com/office/powerpoint/2010/main" val="151745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B00A6-612F-460B-BF2D-E1D30F09F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786081"/>
            <a:ext cx="7704667" cy="1323439"/>
          </a:xfrm>
        </p:spPr>
        <p:txBody>
          <a:bodyPr>
            <a:spAutoFit/>
          </a:bodyPr>
          <a:lstStyle/>
          <a:p>
            <a:r>
              <a:rPr lang="en-US" dirty="0"/>
              <a:t>PROPHECIES OF CHRIST’S CHARACTER AND FULFILLMENT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74647-43AD-4EB1-938F-C905B1E1A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65" y="2473831"/>
            <a:ext cx="8534400" cy="1720471"/>
          </a:xfrm>
        </p:spPr>
        <p:txBody>
          <a:bodyPr>
            <a:spAutoFit/>
          </a:bodyPr>
          <a:lstStyle/>
          <a:p>
            <a:r>
              <a:rPr lang="en-US" dirty="0"/>
              <a:t>Described as “lowly.”</a:t>
            </a:r>
            <a:r>
              <a:rPr lang="sv-SE" dirty="0"/>
              <a:t> Isaiah 42:1-4; 53:7; Zechariah 9:9; </a:t>
            </a:r>
            <a:br>
              <a:rPr lang="sv-SE" dirty="0"/>
            </a:br>
            <a:r>
              <a:rPr lang="sv-SE" dirty="0"/>
              <a:t>cf. Matthew 21:1-5</a:t>
            </a:r>
          </a:p>
          <a:p>
            <a:r>
              <a:rPr lang="en-US" i="1" dirty="0"/>
              <a:t>“I am meek and lowly in heart.”</a:t>
            </a:r>
            <a:r>
              <a:rPr lang="en-US" dirty="0"/>
              <a:t> Matthew 11;29; </a:t>
            </a:r>
            <a:br>
              <a:rPr lang="en-US" dirty="0"/>
            </a:br>
            <a:r>
              <a:rPr lang="en-US" dirty="0"/>
              <a:t>cf. Philippians 2:5; 2 Corinthians 8:9</a:t>
            </a:r>
          </a:p>
        </p:txBody>
      </p:sp>
    </p:spTree>
    <p:extLst>
      <p:ext uri="{BB962C8B-B14F-4D97-AF65-F5344CB8AC3E}">
        <p14:creationId xmlns:p14="http://schemas.microsoft.com/office/powerpoint/2010/main" val="234494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84</TotalTime>
  <Words>328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Parallax</vt:lpstr>
      <vt:lpstr>THE INSPIRATION OF THE BIBLE (Part 3)</vt:lpstr>
      <vt:lpstr>Evidences of Inspiration.  Fulfilled Prophecies</vt:lpstr>
      <vt:lpstr>CHRIST IN PROPHECY</vt:lpstr>
      <vt:lpstr>PROPHECIES OF CHRIST’S BIRTH AND THEIR FULFILLMENT.</vt:lpstr>
      <vt:lpstr>PROPHECIES OF CHRIST’S CHARACTER AND FULFILLMENT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Inspiration Of The Bible (Part 3)</dc:title>
  <dc:creator>Micky Galloway</dc:creator>
  <cp:lastModifiedBy>Richard Lidh</cp:lastModifiedBy>
  <cp:revision>11</cp:revision>
  <cp:lastPrinted>2021-08-21T17:58:41Z</cp:lastPrinted>
  <dcterms:created xsi:type="dcterms:W3CDTF">2021-08-14T19:32:49Z</dcterms:created>
  <dcterms:modified xsi:type="dcterms:W3CDTF">2021-08-21T17:59:00Z</dcterms:modified>
</cp:coreProperties>
</file>